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EAE23C2-2F27-4327-AF30-8BD55BCC5867}">
          <p14:sldIdLst>
            <p14:sldId id="256"/>
            <p14:sldId id="257"/>
            <p14:sldId id="258"/>
            <p14:sldId id="259"/>
            <p14:sldId id="260"/>
            <p14:sldId id="263"/>
            <p14:sldId id="262"/>
            <p14:sldId id="264"/>
            <p14:sldId id="265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62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55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45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39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73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28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83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72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6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3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1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4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67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4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CB101B-31DB-4F90-8DD5-C9CFC43E306E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5229-0662-4ECC-B117-F0F173E2A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477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5GSLwEFYw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80E94C-E312-4DA8-A388-67D68CDC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314" r="2" b="21108"/>
          <a:stretch/>
        </p:blipFill>
        <p:spPr>
          <a:xfrm>
            <a:off x="20" y="10"/>
            <a:ext cx="6089884" cy="34289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29C7E5-496A-44A9-B5AB-E81815911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-2" b="1844"/>
          <a:stretch/>
        </p:blipFill>
        <p:spPr>
          <a:xfrm>
            <a:off x="6089904" y="10"/>
            <a:ext cx="6102096" cy="34289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D705C83-C36E-40CD-9BC1-CA47C608C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5521" b="7997"/>
          <a:stretch/>
        </p:blipFill>
        <p:spPr>
          <a:xfrm>
            <a:off x="20" y="3429000"/>
            <a:ext cx="6089884" cy="3429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40E1CC-1FA2-4E45-9B8D-4C569F7771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7956" r="-2" b="7556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7DC09A-D2F9-4C73-81CA-1285823B4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8123" y="523875"/>
            <a:ext cx="8825658" cy="332958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Korýši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E2193E-99EB-4B95-AF9F-619FE28B7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3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48471-B417-4E5B-A0A7-E238595E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/>
              <a:t>Největší korýš světa </a:t>
            </a:r>
            <a:br>
              <a:rPr lang="cs-CZ" sz="3300"/>
            </a:br>
            <a:endParaRPr lang="cs-CZ" sz="33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BC14A5-A57A-48C4-9466-C0A4FD9D5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76" y="647699"/>
            <a:ext cx="3742539" cy="2683330"/>
          </a:xfrm>
          <a:prstGeom prst="rect">
            <a:avLst/>
          </a:prstGeom>
          <a:effectLst/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900C3-BC88-4318-B084-1857B66F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/>
              <a:t>Velekrab japonský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985FC9-CE44-4E93-B9B7-0A9B5A631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645" y="3526971"/>
            <a:ext cx="2277479" cy="3253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234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7BEB1A-DA9E-40A7-8A04-3EE96F1F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endParaRPr lang="cs-CZ">
              <a:solidFill>
                <a:srgbClr val="EBEBEB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6F25FE-A502-4F57-A8BB-D996914B6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68" y="309921"/>
            <a:ext cx="4607980" cy="604325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EDA076-0ED3-4DC8-AEE4-6609E82B2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52" y="958789"/>
            <a:ext cx="4149390" cy="443051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EBEBEB"/>
                </a:solidFill>
              </a:rPr>
              <a:t>Chitinová kutikula – ochrana těla </a:t>
            </a:r>
          </a:p>
          <a:p>
            <a:r>
              <a:rPr lang="cs-CZ" dirty="0">
                <a:solidFill>
                  <a:srgbClr val="EBEBEB"/>
                </a:solidFill>
              </a:rPr>
              <a:t>Hlavohrudní štít – krytí větší části těla – často vyměňovaný (svlékán a nahrazován)</a:t>
            </a:r>
          </a:p>
          <a:p>
            <a:r>
              <a:rPr lang="cs-CZ" dirty="0">
                <a:solidFill>
                  <a:srgbClr val="EBEBEB"/>
                </a:solidFill>
              </a:rPr>
              <a:t>Dva páry tykadel! (dlouhá tykadla = hmatový a </a:t>
            </a:r>
            <a:r>
              <a:rPr lang="cs-CZ" dirty="0" err="1">
                <a:solidFill>
                  <a:srgbClr val="EBEBEB"/>
                </a:solidFill>
              </a:rPr>
              <a:t>statokinetický</a:t>
            </a:r>
            <a:r>
              <a:rPr lang="cs-CZ" dirty="0">
                <a:solidFill>
                  <a:srgbClr val="EBEBEB"/>
                </a:solidFill>
              </a:rPr>
              <a:t> orgán; krátká tykadla = čichové buňky)</a:t>
            </a:r>
          </a:p>
          <a:p>
            <a:r>
              <a:rPr lang="cs-CZ" dirty="0">
                <a:solidFill>
                  <a:srgbClr val="EBEBEB"/>
                </a:solidFill>
              </a:rPr>
              <a:t>Oči na pohyblivých stopkách </a:t>
            </a:r>
          </a:p>
          <a:p>
            <a:r>
              <a:rPr lang="cs-CZ" dirty="0">
                <a:solidFill>
                  <a:srgbClr val="EBEBEB"/>
                </a:solidFill>
              </a:rPr>
              <a:t>Výrazná klepeta </a:t>
            </a:r>
          </a:p>
          <a:p>
            <a:r>
              <a:rPr lang="cs-CZ" dirty="0">
                <a:solidFill>
                  <a:srgbClr val="EBEBEB"/>
                </a:solidFill>
              </a:rPr>
              <a:t>Poslední zadečkový článek je podobou ploutvičky nebo vidlice </a:t>
            </a:r>
          </a:p>
          <a:p>
            <a:endParaRPr lang="cs-CZ" dirty="0">
              <a:solidFill>
                <a:srgbClr val="EBEBEB"/>
              </a:solidFill>
            </a:endParaRPr>
          </a:p>
          <a:p>
            <a:endParaRPr lang="cs-CZ" dirty="0">
              <a:solidFill>
                <a:srgbClr val="EBEBEB"/>
              </a:solidFill>
            </a:endParaRPr>
          </a:p>
          <a:p>
            <a:endParaRPr lang="cs-CZ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1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B8A1B07-B3E5-4E5A-B23C-DC398AE0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962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8522A-41B1-456B-AF59-F4FF81A5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 říční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7A28D-08F6-4032-B80A-ECC1E2A5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089" y="1724445"/>
            <a:ext cx="8946541" cy="4195481"/>
          </a:xfrm>
        </p:spPr>
        <p:txBody>
          <a:bodyPr/>
          <a:lstStyle/>
          <a:p>
            <a:r>
              <a:rPr lang="cs-CZ" dirty="0"/>
              <a:t>Žije v </a:t>
            </a:r>
            <a:r>
              <a:rPr lang="cs-CZ" b="1" dirty="0"/>
              <a:t>čistých</a:t>
            </a:r>
            <a:r>
              <a:rPr lang="cs-CZ" dirty="0"/>
              <a:t> potocích a řekách </a:t>
            </a:r>
          </a:p>
          <a:p>
            <a:r>
              <a:rPr lang="cs-CZ" b="1" dirty="0"/>
              <a:t>Otázka</a:t>
            </a:r>
            <a:r>
              <a:rPr lang="cs-CZ" dirty="0"/>
              <a:t>: „Můžeme raka zahlédnout na dně potoka? Pokud ne, tak proč?“</a:t>
            </a:r>
          </a:p>
          <a:p>
            <a:r>
              <a:rPr lang="cs-CZ" dirty="0"/>
              <a:t>V noci vylézá za potravou – živí se mrtvými i živými živočichy, ale také rostlinami (vodními)</a:t>
            </a:r>
          </a:p>
          <a:p>
            <a:r>
              <a:rPr lang="cs-CZ" dirty="0"/>
              <a:t>Na zadečkových článcích můžeme pozorovat drobné končetiny, kterými samičky přidržují své vajíčka u sebe </a:t>
            </a:r>
          </a:p>
          <a:p>
            <a:r>
              <a:rPr lang="cs-CZ" dirty="0"/>
              <a:t>Ocasní ploutvička </a:t>
            </a:r>
          </a:p>
          <a:p>
            <a:r>
              <a:rPr lang="cs-CZ" dirty="0"/>
              <a:t>Pod krunýřem se nachází </a:t>
            </a:r>
            <a:r>
              <a:rPr lang="cs-CZ" b="1" dirty="0"/>
              <a:t>žábry –!!! přijímá pouze kyslík z vody!!!</a:t>
            </a:r>
          </a:p>
          <a:p>
            <a:r>
              <a:rPr lang="cs-CZ" b="1" dirty="0"/>
              <a:t>rak bahenní a rak kamenáč </a:t>
            </a:r>
          </a:p>
        </p:txBody>
      </p:sp>
    </p:spTree>
    <p:extLst>
      <p:ext uri="{BB962C8B-B14F-4D97-AF65-F5344CB8AC3E}">
        <p14:creationId xmlns:p14="http://schemas.microsoft.com/office/powerpoint/2010/main" val="13441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9F610-46A5-47F4-8511-A83CFAD3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40CE11-00EF-464B-97C4-1CE6C7B3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92" r="-1" b="1025"/>
          <a:stretch/>
        </p:blipFill>
        <p:spPr>
          <a:xfrm>
            <a:off x="0" y="0"/>
            <a:ext cx="46346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D6B17-BE0A-4229-9461-9BF5C3D8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cs-CZ" dirty="0">
                <a:hlinkClick r:id="rId4"/>
              </a:rPr>
              <a:t>https://www.youtube.com/watch?v=E5GSLwEFYwk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41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EC1FC-CEA5-4F82-9937-FE7E7334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990671-30A2-4CD7-87D0-BBBF981B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467" y="647699"/>
            <a:ext cx="4121357" cy="268333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819EC-8EE9-4D6B-A6C8-440691CDD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Rak má svoji přirozenou barvu hnědou (tmavou), proč někdy vídáme raka barvy červené? S čím to souvisí?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CF5C1D-B6FD-45B9-9876-46BF34F93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22" y="3526971"/>
            <a:ext cx="4104447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642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6EED6-10FE-4B41-95B6-9DB99BE4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Mořské druhy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64176-9DE0-4B7D-A72D-35CA73B0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druhy jsou loveni pro maso (rak, humr, langusta, garnát…), jiné jsou potravou pro ostatní živočichy (velmi drobní korýši)</a:t>
            </a:r>
          </a:p>
          <a:p>
            <a:r>
              <a:rPr lang="cs-CZ" dirty="0"/>
              <a:t>Krab – víte jakým způsobem se krab pohybuje??</a:t>
            </a:r>
          </a:p>
          <a:p>
            <a:r>
              <a:rPr lang="cs-CZ" dirty="0"/>
              <a:t>Zástupcem je krab říční – k nám zavlečený z Číny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17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31324-8F70-4372-B468-BD1A1FD3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 dirty="0"/>
              <a:t>Perloočky a buchanky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01C461-9713-4DD1-8E7E-250BC04C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15" y="647699"/>
            <a:ext cx="4791660" cy="268333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F7EBA-9CFB-48F9-87AD-7B509997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2" y="2414868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U nás žijící ve stojatých sladkovodních vodách drobní korýši </a:t>
            </a:r>
            <a:r>
              <a:rPr lang="cs-CZ" dirty="0">
                <a:sym typeface="Wingdings" panose="05000000000000000000" pitchFamily="2" charset="2"/>
              </a:rPr>
              <a:t> perloočky a buchanky</a:t>
            </a:r>
            <a:endParaRPr lang="cs-CZ" dirty="0"/>
          </a:p>
          <a:p>
            <a:r>
              <a:rPr lang="cs-CZ" dirty="0"/>
              <a:t>Perloočky mají okrouhlá a z </a:t>
            </a:r>
            <a:r>
              <a:rPr lang="cs-CZ" b="1" dirty="0"/>
              <a:t>boku zploštělá těla</a:t>
            </a:r>
          </a:p>
          <a:p>
            <a:r>
              <a:rPr lang="cs-CZ" dirty="0"/>
              <a:t>Jsou součástí zooplanktonu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0404A-116F-4E8C-89A3-42AF48343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861" y="3526971"/>
            <a:ext cx="3628569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484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2DEC2-6A1A-4D1A-9156-3E00F9A7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BEDB0-4B31-4F4C-AF29-267B3578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6" y="2528464"/>
            <a:ext cx="4338409" cy="4196185"/>
          </a:xfrm>
        </p:spPr>
        <p:txBody>
          <a:bodyPr>
            <a:normAutofit/>
          </a:bodyPr>
          <a:lstStyle/>
          <a:p>
            <a:r>
              <a:rPr lang="cs-CZ" dirty="0"/>
              <a:t>Životu na souši se přizpůsobily svinky a stínky. Žijí pod kameny, pod listy i ve sklepech </a:t>
            </a:r>
            <a:r>
              <a:rPr lang="cs-CZ" dirty="0">
                <a:sym typeface="Wingdings" panose="05000000000000000000" pitchFamily="2" charset="2"/>
              </a:rPr>
              <a:t> vlhké prostředí </a:t>
            </a:r>
          </a:p>
          <a:p>
            <a:r>
              <a:rPr lang="cs-CZ" dirty="0"/>
              <a:t>Zploštělé shora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4D0378-8C85-4B7C-9586-15C32043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623850"/>
            <a:ext cx="5451627" cy="30529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5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267</Words>
  <Application>Microsoft Office PowerPoint</Application>
  <PresentationFormat>Širokoúhlá obrazovka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Korýši </vt:lpstr>
      <vt:lpstr>Prezentace aplikace PowerPoint</vt:lpstr>
      <vt:lpstr>Prezentace aplikace PowerPoint</vt:lpstr>
      <vt:lpstr>Rak říční </vt:lpstr>
      <vt:lpstr>Prezentace aplikace PowerPoint</vt:lpstr>
      <vt:lpstr>Prezentace aplikace PowerPoint</vt:lpstr>
      <vt:lpstr>Mořské druhy </vt:lpstr>
      <vt:lpstr>Perloočky a buchanky </vt:lpstr>
      <vt:lpstr>Prezentace aplikace PowerPoint</vt:lpstr>
      <vt:lpstr>Největší korýš světa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Korýši </dc:title>
  <dc:creator>Andrea Nekolová</dc:creator>
  <cp:lastModifiedBy>Andrea Nekolová</cp:lastModifiedBy>
  <cp:revision>3</cp:revision>
  <dcterms:created xsi:type="dcterms:W3CDTF">2020-03-04T16:28:28Z</dcterms:created>
  <dcterms:modified xsi:type="dcterms:W3CDTF">2020-03-04T16:43:05Z</dcterms:modified>
</cp:coreProperties>
</file>