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90" r:id="rId3"/>
    <p:sldId id="299" r:id="rId4"/>
    <p:sldId id="300" r:id="rId5"/>
    <p:sldId id="27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8095" autoAdjust="0"/>
  </p:normalViewPr>
  <p:slideViewPr>
    <p:cSldViewPr snapToGrid="0">
      <p:cViewPr varScale="1">
        <p:scale>
          <a:sx n="112" d="100"/>
          <a:sy n="112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7/76/Graphite_ambient_STM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e/e9/Water_Molecule_3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raphite_ambient_STM.jpg?uselang=de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484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Těleso a látka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Atomy a molekuly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VY_32_INOVACE_3_21_atomy_a_molekuly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Září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Žák je seznámen s částicovým složením látek – atomy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 molekuly.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Atomy a molekuly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 čeho jsou složeny látky?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43051" y="1611453"/>
            <a:ext cx="8640960" cy="5009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Pokud látku dostatečně zvětšíme pod speciálním mikroskopem můžeme spatřit velmi malé částečky, které nazýváme </a:t>
            </a:r>
            <a:r>
              <a:rPr lang="cs-CZ" sz="2400" b="1" dirty="0" smtClean="0">
                <a:solidFill>
                  <a:srgbClr val="C00000"/>
                </a:solidFill>
              </a:rPr>
              <a:t>atomy.</a:t>
            </a: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00000"/>
                </a:solidFill>
              </a:rPr>
              <a:t>Z atomů je složena každá látka.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Slovo atom pochází z řeckého slova </a:t>
            </a:r>
            <a:r>
              <a:rPr lang="cs-CZ" sz="2400" b="1" dirty="0" err="1" smtClean="0">
                <a:solidFill>
                  <a:schemeClr val="tx1"/>
                </a:solidFill>
              </a:rPr>
              <a:t>atomos</a:t>
            </a:r>
            <a:r>
              <a:rPr lang="cs-CZ" sz="2400" b="1" dirty="0" smtClean="0">
                <a:solidFill>
                  <a:schemeClr val="tx1"/>
                </a:solidFill>
              </a:rPr>
              <a:t> = nedělitelný. Dnes již víme, že se atomy dají dělit ještě dále.</a:t>
            </a:r>
            <a:endParaRPr lang="cs-CZ" sz="2400" b="1" dirty="0" smtClean="0"/>
          </a:p>
        </p:txBody>
      </p:sp>
      <p:pic>
        <p:nvPicPr>
          <p:cNvPr id="1026" name="Picture 2" descr="File:Graphite ambient ST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038" y="2451887"/>
            <a:ext cx="3533932" cy="272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Atomy a molekuly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1520" y="1518320"/>
            <a:ext cx="8640960" cy="20376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U </a:t>
            </a:r>
            <a:r>
              <a:rPr lang="cs-CZ" sz="2400" b="1" dirty="0" smtClean="0">
                <a:solidFill>
                  <a:srgbClr val="C00000"/>
                </a:solidFill>
              </a:rPr>
              <a:t>pevných látek</a:t>
            </a:r>
            <a:r>
              <a:rPr lang="cs-CZ" sz="2400" b="1" dirty="0" smtClean="0">
                <a:solidFill>
                  <a:schemeClr val="tx1"/>
                </a:solidFill>
              </a:rPr>
              <a:t> jsou atomy jakoby slepené, </a:t>
            </a:r>
            <a:r>
              <a:rPr lang="cs-CZ" sz="2400" b="1" dirty="0" smtClean="0">
                <a:solidFill>
                  <a:srgbClr val="C00000"/>
                </a:solidFill>
              </a:rPr>
              <a:t>drží pevně u sebe.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U </a:t>
            </a:r>
            <a:r>
              <a:rPr lang="cs-CZ" sz="2400" b="1" dirty="0" smtClean="0">
                <a:solidFill>
                  <a:srgbClr val="C00000"/>
                </a:solidFill>
              </a:rPr>
              <a:t>kapalin</a:t>
            </a:r>
            <a:r>
              <a:rPr lang="cs-CZ" sz="2400" b="1" dirty="0" smtClean="0">
                <a:solidFill>
                  <a:schemeClr val="tx1"/>
                </a:solidFill>
              </a:rPr>
              <a:t> jsou atomy stále stejně daleko od sebe, ale </a:t>
            </a:r>
            <a:r>
              <a:rPr lang="cs-CZ" sz="2400" b="1" dirty="0" smtClean="0">
                <a:solidFill>
                  <a:srgbClr val="C00000"/>
                </a:solidFill>
              </a:rPr>
              <a:t>mohou po sobě klouzat.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Látky ve skupenství </a:t>
            </a:r>
            <a:r>
              <a:rPr lang="cs-CZ" sz="2400" b="1" dirty="0" smtClean="0">
                <a:solidFill>
                  <a:srgbClr val="C00000"/>
                </a:solidFill>
              </a:rPr>
              <a:t>plynném</a:t>
            </a:r>
            <a:r>
              <a:rPr lang="cs-CZ" sz="2400" b="1" dirty="0" smtClean="0">
                <a:solidFill>
                  <a:schemeClr val="tx1"/>
                </a:solidFill>
              </a:rPr>
              <a:t> mají atomy, které se </a:t>
            </a:r>
            <a:r>
              <a:rPr lang="cs-CZ" sz="2400" b="1" dirty="0" smtClean="0">
                <a:solidFill>
                  <a:srgbClr val="C00000"/>
                </a:solidFill>
              </a:rPr>
              <a:t>mohou od sebe vzdalovat.</a:t>
            </a: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03452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Čím se od sebe liší pevné, kapalné a plynné látky?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4656971"/>
            <a:ext cx="8640960" cy="13603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00000"/>
                </a:solidFill>
              </a:rPr>
              <a:t>Látka tvořená stejnými atomy se nazývá prvek.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Dnešní fyzika zná 116 různých prvků.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Prvkem je například železo, vodík, kyslík, fluor, zlato, uhlík…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6017318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Znáš další prvky?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103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Atomy a molekuly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1520" y="959520"/>
            <a:ext cx="8640960" cy="165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Některé atomy se spojují do skupin dvou, tří nebo více atomů.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Takové skupině říkáme </a:t>
            </a:r>
            <a:r>
              <a:rPr lang="cs-CZ" sz="2400" b="1" dirty="0" smtClean="0">
                <a:solidFill>
                  <a:srgbClr val="C00000"/>
                </a:solidFill>
              </a:rPr>
              <a:t>molekula.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Např. voda je tvořena molekulami složenými ze dvou atomů vodíku a jednoho atomu kyslíku.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Látky, které jsou složeny z molekul tvořených z atomů různých prvků, se nazývají </a:t>
            </a:r>
            <a:r>
              <a:rPr lang="cs-CZ" sz="2400" b="1" dirty="0" smtClean="0">
                <a:solidFill>
                  <a:srgbClr val="C00000"/>
                </a:solidFill>
              </a:rPr>
              <a:t>sloučeniny.</a:t>
            </a: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6068118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Jakou sloučeninu kromě vody ještě znáš?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</p:txBody>
      </p:sp>
      <p:pic>
        <p:nvPicPr>
          <p:cNvPr id="3074" name="Picture 2" descr="File:Water Molecule 3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276" y="2493329"/>
            <a:ext cx="3036358" cy="234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521122" y="3589044"/>
            <a:ext cx="1214665" cy="4963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kyslík</a:t>
            </a:r>
            <a:r>
              <a:rPr lang="cs-CZ" sz="2400" b="1" dirty="0" smtClean="0">
                <a:solidFill>
                  <a:schemeClr val="bg1"/>
                </a:solidFill>
              </a:rPr>
              <a:t/>
            </a:r>
            <a:br>
              <a:rPr lang="cs-CZ" sz="2400" b="1" dirty="0" smtClean="0">
                <a:solidFill>
                  <a:schemeClr val="bg1"/>
                </a:solidFill>
              </a:rPr>
            </a:br>
            <a:endParaRPr lang="cs-CZ" sz="24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79122" y="3199718"/>
            <a:ext cx="1214665" cy="4963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vodík</a:t>
            </a:r>
            <a:r>
              <a:rPr lang="cs-CZ" sz="2400" b="1" dirty="0" smtClean="0">
                <a:solidFill>
                  <a:schemeClr val="bg1"/>
                </a:solidFill>
              </a:rPr>
              <a:t/>
            </a:r>
            <a:br>
              <a:rPr lang="cs-CZ" sz="2400" b="1" dirty="0" smtClean="0">
                <a:solidFill>
                  <a:schemeClr val="bg1"/>
                </a:solidFill>
              </a:rPr>
            </a:br>
            <a:endParaRPr lang="cs-CZ" sz="2400" b="1" dirty="0" smtClean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91627" y="2918419"/>
            <a:ext cx="1214665" cy="4963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vodík</a:t>
            </a:r>
            <a:r>
              <a:rPr lang="cs-CZ" sz="2400" b="1" dirty="0" smtClean="0">
                <a:solidFill>
                  <a:schemeClr val="bg1"/>
                </a:solidFill>
              </a:rPr>
              <a:t/>
            </a:r>
            <a:br>
              <a:rPr lang="cs-CZ" sz="2400" b="1" dirty="0" smtClean="0">
                <a:solidFill>
                  <a:schemeClr val="bg1"/>
                </a:solidFill>
              </a:rPr>
            </a:br>
            <a:endParaRPr lang="cs-CZ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Atomy a molekuly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640960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Karel. </a:t>
            </a:r>
            <a:r>
              <a:rPr lang="cs-CZ" sz="1200" i="1" dirty="0" smtClean="0"/>
              <a:t>Fyzika 6: učebnice pro základní školy a víceletá gymnázia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2004, 120 s. ISBN 80-723-8210-1.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2012-09-01]. Dostupné z: </a:t>
            </a:r>
            <a:r>
              <a:rPr lang="cs-CZ" sz="1200" dirty="0" smtClean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office.microsoft.com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TRIXLER, Frank. Graphite_ambient_STM.jpg.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2007 [cit. </a:t>
            </a:r>
            <a:r>
              <a:rPr lang="cs-CZ" sz="1200" dirty="0" smtClean="0"/>
              <a:t>2012-09-01]. </a:t>
            </a:r>
            <a:r>
              <a:rPr lang="cs-CZ" sz="1200" dirty="0"/>
              <a:t>Dostupné z: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commons.wikimedia.org/wiki/File:Graphite_ambient_STM.jpg?uselang=de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Water_Molecule_3D.jpg.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2011 [cit. 2012-09-01]. Dostupné z: http://</a:t>
            </a:r>
            <a:r>
              <a:rPr lang="cs-CZ" sz="1200" dirty="0" smtClean="0"/>
              <a:t>commons.wikimedia.org/wiki/File:Water_Molecule_3D.jpg?uselang=cs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5415</TotalTime>
  <Words>356</Words>
  <Application>Microsoft Office PowerPoint</Application>
  <PresentationFormat>Předvádění na obrazovce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Atomy a molekuly</vt:lpstr>
      <vt:lpstr>Atomy a molekuly</vt:lpstr>
      <vt:lpstr>Atomy a molekuly</vt:lpstr>
      <vt:lpstr>Atomy a molekuly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599</cp:revision>
  <dcterms:created xsi:type="dcterms:W3CDTF">2012-01-30T16:05:08Z</dcterms:created>
  <dcterms:modified xsi:type="dcterms:W3CDTF">2013-06-20T19:57:59Z</dcterms:modified>
</cp:coreProperties>
</file>